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4400" b="1">
                <a:solidFill>
                  <a:srgbClr val="FFFFFF"/>
                </a:solidFill>
              </a:rPr>
              <a:t>Executive Insight Deck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3566160"/>
            <a:ext cx="10515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200" b="0">
                <a:solidFill>
                  <a:srgbClr val="F3F4F6"/>
                </a:solidFill>
              </a:rPr>
              <a:t>Performance review and recommendation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29768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0">
                <a:solidFill>
                  <a:srgbClr val="6B7280"/>
                </a:solidFill>
              </a:rPr>
              <a:t>Prepared by Simon Sangla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400" b="1">
                <a:solidFill>
                  <a:srgbClr val="2563EB"/>
                </a:solidFill>
              </a:rPr>
              <a:t>BUSINESS QUESTION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3000" b="1">
                <a:solidFill>
                  <a:srgbClr val="111827"/>
                </a:solidFill>
              </a:rPr>
              <a:t>What is driving performance changes, and what should leadership do next?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400" b="1">
                <a:solidFill>
                  <a:srgbClr val="2563EB"/>
                </a:solidFill>
              </a:rPr>
              <a:t>DATA AND METHOD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3000" b="1">
                <a:solidFill>
                  <a:srgbClr val="111827"/>
                </a:solidFill>
              </a:rPr>
              <a:t>How we looked at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468880"/>
            <a:ext cx="10058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000" b="0">
                <a:solidFill>
                  <a:srgbClr val="111827"/>
                </a:solidFill>
              </a:rPr>
              <a:t>- Reviewed 12 weeks of KPI data.</a:t>
            </a:r>
          </a:p>
          <a:p>
            <a:pPr algn="l">
              <a:spcAft>
                <a:spcPts val="800"/>
              </a:spcAft>
            </a:pPr>
            <a:r>
              <a:rPr sz="2000" b="0">
                <a:solidFill>
                  <a:srgbClr val="111827"/>
                </a:solidFill>
              </a:rPr>
              <a:t>- Compared regions, channels, and product segments.</a:t>
            </a:r>
          </a:p>
          <a:p>
            <a:pPr algn="l">
              <a:spcAft>
                <a:spcPts val="800"/>
              </a:spcAft>
            </a:pPr>
            <a:r>
              <a:rPr sz="2000" b="0">
                <a:solidFill>
                  <a:srgbClr val="111827"/>
                </a:solidFill>
              </a:rPr>
              <a:t>- Looked at trend, variance, and contribution.</a:t>
            </a:r>
          </a:p>
          <a:p>
            <a:pPr algn="l">
              <a:spcAft>
                <a:spcPts val="800"/>
              </a:spcAft>
            </a:pPr>
            <a:r>
              <a:rPr sz="2000" b="0">
                <a:solidFill>
                  <a:srgbClr val="111827"/>
                </a:solidFill>
              </a:rPr>
              <a:t>- Checked for anomalies and seasonality.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400" b="1">
                <a:solidFill>
                  <a:srgbClr val="2563EB"/>
                </a:solidFill>
              </a:rPr>
              <a:t>KEY INSIGHT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3000" b="1">
                <a:solidFill>
                  <a:srgbClr val="111827"/>
                </a:solidFill>
              </a:rPr>
              <a:t>Revenue is growing unevenly across channels.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468880"/>
            <a:ext cx="10058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000" b="0">
                <a:solidFill>
                  <a:srgbClr val="111827"/>
                </a:solidFill>
              </a:rPr>
              <a:t>- Paid channels are contributing more variance than organic channels.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400" b="1">
                <a:solidFill>
                  <a:srgbClr val="2563EB"/>
                </a:solidFill>
              </a:rPr>
              <a:t>KEY INSIGHT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3000" b="1">
                <a:solidFill>
                  <a:srgbClr val="111827"/>
                </a:solidFill>
              </a:rPr>
              <a:t>Conversion is the main bottleneck in the weakest segment.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468880"/>
            <a:ext cx="10058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000" b="0">
                <a:solidFill>
                  <a:srgbClr val="111827"/>
                </a:solidFill>
              </a:rPr>
              <a:t>- Small improvements in conversion have the largest impact.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400" b="1">
                <a:solidFill>
                  <a:srgbClr val="2563EB"/>
                </a:solidFill>
              </a:rPr>
              <a:t>KEY INSIGHT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3000" b="1">
                <a:solidFill>
                  <a:srgbClr val="111827"/>
                </a:solidFill>
              </a:rPr>
              <a:t>One region is outperforming despite similar traffic levels.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468880"/>
            <a:ext cx="10058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000" b="0">
                <a:solidFill>
                  <a:srgbClr val="111827"/>
                </a:solidFill>
              </a:rPr>
              <a:t>- The difference appears to be efficiency, not volume.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400" b="1">
                <a:solidFill>
                  <a:srgbClr val="2563EB"/>
                </a:solidFill>
              </a:rPr>
              <a:t>RECOMMENDATION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3000" b="1">
                <a:solidFill>
                  <a:srgbClr val="111827"/>
                </a:solidFill>
              </a:rPr>
              <a:t>What leadership should do next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468880"/>
            <a:ext cx="10058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000" b="0">
                <a:solidFill>
                  <a:srgbClr val="111827"/>
                </a:solidFill>
              </a:rPr>
              <a:t>- Prioritize conversion fixes in the weakest segment.</a:t>
            </a:r>
          </a:p>
          <a:p>
            <a:pPr algn="l">
              <a:spcAft>
                <a:spcPts val="800"/>
              </a:spcAft>
            </a:pPr>
            <a:r>
              <a:rPr sz="2000" b="0">
                <a:solidFill>
                  <a:srgbClr val="111827"/>
                </a:solidFill>
              </a:rPr>
              <a:t>- Reallocate attention toward high-efficiency regions.</a:t>
            </a:r>
          </a:p>
          <a:p>
            <a:pPr algn="l">
              <a:spcAft>
                <a:spcPts val="800"/>
              </a:spcAft>
            </a:pPr>
            <a:r>
              <a:rPr sz="2000" b="0">
                <a:solidFill>
                  <a:srgbClr val="111827"/>
                </a:solidFill>
              </a:rPr>
              <a:t>- Monitor weekly changes with a simple KPI pack.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400" b="1">
                <a:solidFill>
                  <a:srgbClr val="2563EB"/>
                </a:solidFill>
              </a:rPr>
              <a:t>APPENDIX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0972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3000" b="1">
                <a:solidFill>
                  <a:srgbClr val="111827"/>
                </a:solidFill>
              </a:rPr>
              <a:t>Definitions, caveats, and source notes.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468880"/>
            <a:ext cx="10058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000" b="0">
                <a:solidFill>
                  <a:srgbClr val="111827"/>
                </a:solidFill>
              </a:rPr>
              <a:t>- Gross margin = (Revenue - Cost) / Revenue.</a:t>
            </a:r>
          </a:p>
          <a:p>
            <a:pPr algn="l">
              <a:spcAft>
                <a:spcPts val="800"/>
              </a:spcAft>
            </a:pPr>
            <a:r>
              <a:rPr sz="2000" b="0">
                <a:solidFill>
                  <a:srgbClr val="111827"/>
                </a:solidFill>
              </a:rPr>
              <a:t>- Conversion rate = Conversions / Visitors. AOV = Revenue / Orders.</a:t>
            </a:r>
          </a:p>
          <a:p>
            <a:pPr algn="l">
              <a:spcAft>
                <a:spcPts val="800"/>
              </a:spcAft>
            </a:pPr>
            <a:r>
              <a:rPr sz="2000" b="0">
                <a:solidFill>
                  <a:srgbClr val="111827"/>
                </a:solidFill>
              </a:rPr>
              <a:t>- Source: KPI Command Center workbook (synthetic sample data, seed 42).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